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6" r:id="rId22"/>
    <p:sldId id="279" r:id="rId23"/>
    <p:sldId id="280" r:id="rId24"/>
    <p:sldId id="281" r:id="rId25"/>
    <p:sldId id="282" r:id="rId26"/>
    <p:sldId id="284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59" r:id="rId37"/>
    <p:sldId id="258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baguzin.ru/wp/wp-content/uploads/2017/07/%D0%91%D0%B5%D0%BD-%D0%A4%D0%BE%D1%80%D1%82%D0%B0.-%D0%A0%D0%B5%D0%B3%D1%83%D0%BB%D1%8F%D1%80%D0%BD%D1%8B%D0%B5-%D0%B2%D1%8B%D1%80%D0%B0%D0%B6%D0%B5%D0%BD%D0%B8%D1%8F-%D0%B7%D0%B0-10-%D0%BC%D0%B8%D0%BD%D1%83%D1%82.pdf" TargetMode="External"/><Relationship Id="rId7" Type="http://schemas.microsoft.com/office/2007/relationships/hdphoto" Target="../media/hdphoto2.wdp"/><Relationship Id="rId2" Type="http://schemas.openxmlformats.org/officeDocument/2006/relationships/hyperlink" Target="https://habr.com/ru/articles/34986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hyperlink" Target="https://tproger.ru/translations/regular-expression-python" TargetMode="External"/><Relationship Id="rId4" Type="http://schemas.openxmlformats.org/officeDocument/2006/relationships/hyperlink" Target="https://regex101.com/r/WC77hH/2" TargetMode="External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0169" y="2780928"/>
            <a:ext cx="7772400" cy="1470025"/>
          </a:xfrm>
        </p:spPr>
        <p:txBody>
          <a:bodyPr>
            <a:noAutofit/>
          </a:bodyPr>
          <a:lstStyle/>
          <a:p>
            <a:r>
              <a:rPr lang="ru-RU" sz="9600" dirty="0">
                <a:solidFill>
                  <a:schemeClr val="accent1">
                    <a:lumMod val="50000"/>
                  </a:schemeClr>
                </a:solidFill>
                <a:cs typeface="Times New Roman" panose="02020603050405020304" pitchFamily="18" charset="0"/>
              </a:rPr>
              <a:t>Регулярные выражения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37" y="-27384"/>
            <a:ext cx="3283300" cy="32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2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Квантификаторы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2491" y="1196752"/>
            <a:ext cx="4374232" cy="792088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У квантификатора есть удобные сокращения, а именно: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0E24D3-953C-9CDF-E258-B11E78272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5200852" cy="23821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ED9A1D-F46B-1EE8-AA10-7D47DDFF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365104"/>
            <a:ext cx="5796136" cy="232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Экранирование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2491" y="1055688"/>
            <a:ext cx="4465534" cy="2301304"/>
          </a:xfrm>
        </p:spPr>
        <p:txBody>
          <a:bodyPr>
            <a:normAutofit fontScale="55000" lnSpcReduction="20000"/>
          </a:bodyPr>
          <a:lstStyle/>
          <a:p>
            <a:r>
              <a:rPr lang="ru-RU" dirty="0"/>
              <a:t>Как мы знаем, в регулярках + * ? </a:t>
            </a:r>
            <a:r>
              <a:rPr lang="en-US" dirty="0"/>
              <a:t>{} () \ </a:t>
            </a:r>
            <a:r>
              <a:rPr lang="ru-RU" dirty="0"/>
              <a:t>являются специальными символами, а раз они зарезервированы системой то есть другой способ для поиска специальных символов в тексте, если мы хотим к примеру найти символ «</a:t>
            </a:r>
            <a:r>
              <a:rPr lang="en-US" dirty="0"/>
              <a:t>?</a:t>
            </a:r>
            <a:r>
              <a:rPr lang="ru-RU" dirty="0"/>
              <a:t>», то его необходимо экранировать при помощи обратного слеша </a:t>
            </a:r>
            <a:r>
              <a:rPr lang="en-US" dirty="0"/>
              <a:t>(\</a:t>
            </a:r>
            <a:r>
              <a:rPr lang="ru-RU" dirty="0"/>
              <a:t>), пример экранирование есть ниже: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2FE246-7EDB-2830-7AA0-10A3A1E9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2" y="3151170"/>
            <a:ext cx="4039932" cy="8640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4EDB9C-9F77-D638-DFC7-89ED2ED4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75" y="4673540"/>
            <a:ext cx="5004048" cy="1975415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6EAD2495-C1B7-2C6F-CFF9-B94723E20980}"/>
              </a:ext>
            </a:extLst>
          </p:cNvPr>
          <p:cNvSpPr txBox="1">
            <a:spLocks/>
          </p:cNvSpPr>
          <p:nvPr/>
        </p:nvSpPr>
        <p:spPr>
          <a:xfrm>
            <a:off x="4678466" y="1628800"/>
            <a:ext cx="4465534" cy="2301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один из примеров экранирования, в частости регулярку ниже. В ней мы пытаемся вывести все числа из текста.</a:t>
            </a:r>
          </a:p>
          <a:p>
            <a:r>
              <a:rPr lang="en-US" dirty="0"/>
              <a:t>\+ - </a:t>
            </a:r>
            <a:r>
              <a:rPr lang="ru-RU" dirty="0"/>
              <a:t>это поиск символа «+»</a:t>
            </a:r>
          </a:p>
          <a:p>
            <a:r>
              <a:rPr lang="en-US" dirty="0"/>
              <a:t>| - </a:t>
            </a:r>
            <a:r>
              <a:rPr lang="ru-RU" dirty="0"/>
              <a:t>это условие «или»</a:t>
            </a:r>
          </a:p>
          <a:p>
            <a:r>
              <a:rPr lang="en-US" dirty="0"/>
              <a:t>\- </a:t>
            </a:r>
            <a:r>
              <a:rPr lang="ru-RU" dirty="0"/>
              <a:t>это поиск символа «-»</a:t>
            </a:r>
          </a:p>
          <a:p>
            <a:r>
              <a:rPr lang="ru-RU" dirty="0"/>
              <a:t>? – это означает «от нуля до одного появления»</a:t>
            </a:r>
          </a:p>
          <a:p>
            <a:r>
              <a:rPr lang="en-US" dirty="0"/>
              <a:t>\d – </a:t>
            </a:r>
            <a:r>
              <a:rPr lang="ru-RU" dirty="0"/>
              <a:t>это любая цифра</a:t>
            </a:r>
          </a:p>
          <a:p>
            <a:r>
              <a:rPr lang="ru-RU" dirty="0"/>
              <a:t>+ (</a:t>
            </a:r>
            <a:r>
              <a:rPr lang="en-US" dirty="0"/>
              <a:t>\d+) </a:t>
            </a:r>
            <a:r>
              <a:rPr lang="ru-RU" dirty="0"/>
              <a:t>– сокращение, указывающее количество символов от одного до бесконечности</a:t>
            </a:r>
          </a:p>
        </p:txBody>
      </p:sp>
    </p:spTree>
    <p:extLst>
      <p:ext uri="{BB962C8B-B14F-4D97-AF65-F5344CB8AC3E}">
        <p14:creationId xmlns:p14="http://schemas.microsoft.com/office/powerpoint/2010/main" val="104067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Экранирование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4EDB9C-9F77-D638-DFC7-89ED2ED4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861048"/>
            <a:ext cx="6645720" cy="2623487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6EAD2495-C1B7-2C6F-CFF9-B94723E20980}"/>
              </a:ext>
            </a:extLst>
          </p:cNvPr>
          <p:cNvSpPr txBox="1">
            <a:spLocks/>
          </p:cNvSpPr>
          <p:nvPr/>
        </p:nvSpPr>
        <p:spPr>
          <a:xfrm>
            <a:off x="539552" y="1052736"/>
            <a:ext cx="8604448" cy="2877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Рассмотрим один из примеров экранирования, в частости регулярку ниже. В ней мы пытаемся вывести все числа из текста.</a:t>
            </a:r>
          </a:p>
          <a:p>
            <a:r>
              <a:rPr lang="en-US" dirty="0"/>
              <a:t>\+ - </a:t>
            </a:r>
            <a:r>
              <a:rPr lang="ru-RU" dirty="0"/>
              <a:t>это поиск символа «+»</a:t>
            </a:r>
          </a:p>
          <a:p>
            <a:r>
              <a:rPr lang="en-US" dirty="0"/>
              <a:t>| - </a:t>
            </a:r>
            <a:r>
              <a:rPr lang="ru-RU" dirty="0"/>
              <a:t>это условие «или»</a:t>
            </a:r>
          </a:p>
          <a:p>
            <a:r>
              <a:rPr lang="en-US" dirty="0"/>
              <a:t>\- </a:t>
            </a:r>
            <a:r>
              <a:rPr lang="ru-RU" dirty="0"/>
              <a:t>это поиск символа «-»</a:t>
            </a:r>
          </a:p>
          <a:p>
            <a:r>
              <a:rPr lang="ru-RU" dirty="0"/>
              <a:t>? – это означает «от нуля до одного появления»</a:t>
            </a:r>
          </a:p>
          <a:p>
            <a:r>
              <a:rPr lang="en-US" dirty="0"/>
              <a:t>\d – </a:t>
            </a:r>
            <a:r>
              <a:rPr lang="ru-RU" dirty="0"/>
              <a:t>это любая цифра</a:t>
            </a:r>
          </a:p>
          <a:p>
            <a:r>
              <a:rPr lang="ru-RU" dirty="0"/>
              <a:t>+ (</a:t>
            </a:r>
            <a:r>
              <a:rPr lang="en-US" dirty="0"/>
              <a:t>\d+) </a:t>
            </a:r>
            <a:r>
              <a:rPr lang="ru-RU" dirty="0"/>
              <a:t>– сокращение, указывающее количество символов от одного до бесконечности</a:t>
            </a:r>
          </a:p>
        </p:txBody>
      </p:sp>
    </p:spTree>
    <p:extLst>
      <p:ext uri="{BB962C8B-B14F-4D97-AF65-F5344CB8AC3E}">
        <p14:creationId xmlns:p14="http://schemas.microsoft.com/office/powerpoint/2010/main" val="367470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539552" y="1052736"/>
            <a:ext cx="8604448" cy="287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Выражение можно объединять в группы при помощи круглых скобок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30CF69-5B3E-C7A2-426D-45A7A5C6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46970"/>
            <a:ext cx="3096344" cy="1922314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E06FC803-4A3B-4B89-FE92-44528A00B46C}"/>
              </a:ext>
            </a:extLst>
          </p:cNvPr>
          <p:cNvSpPr txBox="1">
            <a:spLocks/>
          </p:cNvSpPr>
          <p:nvPr/>
        </p:nvSpPr>
        <p:spPr>
          <a:xfrm>
            <a:off x="467544" y="2231058"/>
            <a:ext cx="37444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Группы автоматически сортируются для того чтобы избежать несостыковок и видеть результат определенной группы</a:t>
            </a:r>
          </a:p>
          <a:p>
            <a:r>
              <a:rPr lang="ru-RU" dirty="0"/>
              <a:t>Само регулярное </a:t>
            </a:r>
            <a:r>
              <a:rPr lang="ru-RU" dirty="0" err="1"/>
              <a:t>вырежние</a:t>
            </a:r>
            <a:r>
              <a:rPr lang="ru-RU" dirty="0"/>
              <a:t> имеет группу 0, каждое последующее на один больше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50D986-9876-EF91-586E-E4FAC819F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190" y="2879212"/>
            <a:ext cx="4332262" cy="33010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7D13F30-09FE-80B7-D976-51A57426E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330346"/>
            <a:ext cx="2880320" cy="146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5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Группы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539552" y="1052736"/>
            <a:ext cx="8604448" cy="287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Выражение можно объединять в группы при помощи круглых скобок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06FC803-4A3B-4B89-FE92-44528A00B46C}"/>
              </a:ext>
            </a:extLst>
          </p:cNvPr>
          <p:cNvSpPr txBox="1">
            <a:spLocks/>
          </p:cNvSpPr>
          <p:nvPr/>
        </p:nvSpPr>
        <p:spPr>
          <a:xfrm>
            <a:off x="467544" y="2231058"/>
            <a:ext cx="37444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Группе можно задать номер, в данном примере </a:t>
            </a:r>
            <a:endParaRPr lang="en-US" dirty="0"/>
          </a:p>
          <a:p>
            <a:r>
              <a:rPr lang="en-US" dirty="0"/>
              <a:t>\1 – </a:t>
            </a:r>
            <a:r>
              <a:rPr lang="ru-RU" dirty="0"/>
              <a:t>означает скопировать содержимое с указанным номером (в частности </a:t>
            </a:r>
            <a:r>
              <a:rPr lang="en-US" dirty="0" err="1"/>
              <a:t>msi</a:t>
            </a:r>
            <a:r>
              <a:rPr lang="ru-RU" dirty="0"/>
              <a:t>, поэтому на выходе получается </a:t>
            </a:r>
            <a:r>
              <a:rPr lang="en-US" dirty="0"/>
              <a:t>msi.msi)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EE548-7665-6CF5-F07B-0ABE3D89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8" y="3404270"/>
            <a:ext cx="3978548" cy="242194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D9480B-4D57-FCB7-43FE-BC7409AE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829554"/>
            <a:ext cx="4259984" cy="934490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DE0C1023-7512-783F-E85B-4FF43A8175DD}"/>
              </a:ext>
            </a:extLst>
          </p:cNvPr>
          <p:cNvSpPr txBox="1">
            <a:spLocks/>
          </p:cNvSpPr>
          <p:nvPr/>
        </p:nvSpPr>
        <p:spPr>
          <a:xfrm>
            <a:off x="4644008" y="2895064"/>
            <a:ext cx="4385196" cy="9344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Самая часто используемая регулярка группы, означающая «любой текст»</a:t>
            </a:r>
          </a:p>
        </p:txBody>
      </p:sp>
    </p:spTree>
    <p:extLst>
      <p:ext uri="{BB962C8B-B14F-4D97-AF65-F5344CB8AC3E}">
        <p14:creationId xmlns:p14="http://schemas.microsoft.com/office/powerpoint/2010/main" val="1651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6048672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Жадный и ленивый поиск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E0C1023-7512-783F-E85B-4FF43A8175DD}"/>
              </a:ext>
            </a:extLst>
          </p:cNvPr>
          <p:cNvSpPr txBox="1">
            <a:spLocks/>
          </p:cNvSpPr>
          <p:nvPr/>
        </p:nvSpPr>
        <p:spPr>
          <a:xfrm>
            <a:off x="4768747" y="2707878"/>
            <a:ext cx="4123733" cy="3601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 данном примере Жадный поиск ищет все что идет до самого последнего появления скобки, в тоже время Ленивый поиск прекращает поиск после первого появления закрывающей скобки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5F5F77-457E-27F9-D573-369F465B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7964011" cy="134321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184B426-2BB6-5252-0F8D-FD712596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64" y="2707878"/>
            <a:ext cx="3847237" cy="33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8784976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Опережающие и ретроспективные проверки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E0C1023-7512-783F-E85B-4FF43A8175DD}"/>
              </a:ext>
            </a:extLst>
          </p:cNvPr>
          <p:cNvSpPr txBox="1">
            <a:spLocks/>
          </p:cNvSpPr>
          <p:nvPr/>
        </p:nvSpPr>
        <p:spPr>
          <a:xfrm>
            <a:off x="251520" y="4221088"/>
            <a:ext cx="3528392" cy="2794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Опережающие проверки имеют такой вид и дают условие «Найти </a:t>
            </a:r>
            <a:r>
              <a:rPr lang="en-US" dirty="0"/>
              <a:t>x</a:t>
            </a:r>
            <a:r>
              <a:rPr lang="ru-RU" dirty="0"/>
              <a:t>, при условии что за ним идет </a:t>
            </a:r>
            <a:r>
              <a:rPr lang="en-US" dirty="0"/>
              <a:t>y</a:t>
            </a:r>
            <a:r>
              <a:rPr lang="ru-RU" dirty="0"/>
              <a:t>», например найти все числа после которых идет знак доллара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A48580-C73C-3C00-149F-958ECC35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43" y="4338591"/>
            <a:ext cx="5025399" cy="201622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78CC80-2C5C-8128-690A-4CF625FA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47" y="1212065"/>
            <a:ext cx="6480720" cy="29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3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824536" cy="1143000"/>
          </a:xfrm>
        </p:spPr>
        <p:txBody>
          <a:bodyPr>
            <a:normAutofit/>
          </a:bodyPr>
          <a:lstStyle/>
          <a:p>
            <a:r>
              <a:rPr lang="ru-RU" dirty="0"/>
              <a:t>Регулярки в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E0C1023-7512-783F-E85B-4FF43A8175DD}"/>
              </a:ext>
            </a:extLst>
          </p:cNvPr>
          <p:cNvSpPr txBox="1">
            <a:spLocks/>
          </p:cNvSpPr>
          <p:nvPr/>
        </p:nvSpPr>
        <p:spPr>
          <a:xfrm>
            <a:off x="654690" y="1100843"/>
            <a:ext cx="7848873" cy="4248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Для использования регулярок на Питоне используется библиотека </a:t>
            </a:r>
            <a:r>
              <a:rPr lang="en-US" dirty="0"/>
              <a:t>re</a:t>
            </a:r>
            <a:r>
              <a:rPr lang="ru-RU" dirty="0"/>
              <a:t> (есть по умолчанию)</a:t>
            </a:r>
          </a:p>
          <a:p>
            <a:endParaRPr lang="ru-RU" dirty="0"/>
          </a:p>
          <a:p>
            <a:r>
              <a:rPr lang="ru-RU" dirty="0"/>
              <a:t>Функции</a:t>
            </a:r>
            <a:r>
              <a:rPr lang="en-US" dirty="0"/>
              <a:t> Python</a:t>
            </a:r>
            <a:r>
              <a:rPr lang="ru-RU" dirty="0"/>
              <a:t>:</a:t>
            </a:r>
          </a:p>
          <a:p>
            <a:r>
              <a:rPr lang="ru-RU" dirty="0"/>
              <a:t>Поиск подстроки в строке – </a:t>
            </a:r>
            <a:r>
              <a:rPr lang="en-US" dirty="0"/>
              <a:t>search/match</a:t>
            </a:r>
          </a:p>
          <a:p>
            <a:r>
              <a:rPr lang="ru-RU" dirty="0"/>
              <a:t>Поиск всех подходящих строк </a:t>
            </a:r>
            <a:r>
              <a:rPr lang="en-US" dirty="0"/>
              <a:t>– </a:t>
            </a:r>
            <a:r>
              <a:rPr lang="en-US" dirty="0" err="1"/>
              <a:t>findall</a:t>
            </a:r>
            <a:r>
              <a:rPr lang="en-US" dirty="0"/>
              <a:t>/</a:t>
            </a:r>
            <a:r>
              <a:rPr lang="en-US" dirty="0" err="1"/>
              <a:t>finditer</a:t>
            </a:r>
            <a:endParaRPr lang="en-US" dirty="0"/>
          </a:p>
          <a:p>
            <a:r>
              <a:rPr lang="ru-RU" dirty="0"/>
              <a:t>Разделение строки на подстроки – </a:t>
            </a:r>
            <a:r>
              <a:rPr lang="en-US" dirty="0"/>
              <a:t>split</a:t>
            </a:r>
            <a:endParaRPr lang="ru-RU" dirty="0"/>
          </a:p>
          <a:p>
            <a:r>
              <a:rPr lang="ru-RU" dirty="0"/>
              <a:t>Замена части строки - </a:t>
            </a:r>
            <a:r>
              <a:rPr lang="en-US" dirty="0"/>
              <a:t>sub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00BFB0-FF7F-907F-6401-0D9B7339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484" y="5206556"/>
            <a:ext cx="4817031" cy="57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9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7848872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использования всех строк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D60C28-69AC-856B-5288-D559A504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23929"/>
            <a:ext cx="7056784" cy="54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4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7848872" cy="1143000"/>
          </a:xfrm>
        </p:spPr>
        <p:txBody>
          <a:bodyPr>
            <a:normAutofit/>
          </a:bodyPr>
          <a:lstStyle/>
          <a:p>
            <a:r>
              <a:rPr lang="ru-RU" dirty="0"/>
              <a:t>Кратко о функциях (</a:t>
            </a:r>
            <a:r>
              <a:rPr lang="en-US" dirty="0"/>
              <a:t>Python)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56ABB-BA2E-0076-0B25-3945E90B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8" y="1152635"/>
            <a:ext cx="7554964" cy="456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Регулярное выражение — это строка, задающая шаблон поиска подстрок в тексте. Одному шаблону может соответствовать много разных строчек. Термин «Регулярные выражения» является переводом английского словосочетания «</a:t>
            </a:r>
            <a:r>
              <a:rPr lang="ru-RU" dirty="0" err="1"/>
              <a:t>Regular</a:t>
            </a:r>
            <a:r>
              <a:rPr lang="ru-RU" dirty="0"/>
              <a:t> </a:t>
            </a:r>
            <a:r>
              <a:rPr lang="ru-RU" dirty="0" err="1"/>
              <a:t>expressions</a:t>
            </a:r>
            <a:r>
              <a:rPr lang="ru-RU" dirty="0"/>
              <a:t>». Перевод не очень точно отражает смысл, правильнее было бы «шаблонные выражения». Регулярное выражение, или коротко «регулярка», состоит из обычных символов и специальных командных последовательностей. Например, \d задаёт любую цифру, а \d+ — задает любую последовательность из одной или более цифр. Работа с регулярками реализована во всех современных языках программирования. Однако существует несколько «диалектов», поэтому функционал регулярных выражений может различаться от языка к языку. В некоторых языках программирования регулярками пользоваться очень удобно (например, в питоне), в некоторых — не слишком (например, в C++).</a:t>
            </a:r>
          </a:p>
        </p:txBody>
      </p:sp>
      <p:pic>
        <p:nvPicPr>
          <p:cNvPr id="2051" name="Picture 3" descr="Picture background">
            <a:extLst>
              <a:ext uri="{FF2B5EF4-FFF2-40B4-BE49-F238E27FC236}">
                <a16:creationId xmlns:a16="http://schemas.microsoft.com/office/drawing/2014/main" id="{624EAD34-B6AD-CC4B-E4D0-9540F1EA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960" y1="16396" x2="50000" y2="15385"/>
                        <a14:foregroundMark x1="65333" y1="31538" x2="62969" y2="29048"/>
                        <a14:foregroundMark x1="41678" y1="18295" x2="39000" y2="19231"/>
                        <a14:foregroundMark x1="50000" y1="15385" x2="45441" y2="16979"/>
                        <a14:foregroundMark x1="43000" y1="38077" x2="41333" y2="32308"/>
                        <a14:foregroundMark x1="50556" y1="38077" x2="49000" y2="31154"/>
                        <a14:backgroundMark x1="58667" y1="25000" x2="53667" y2="21346"/>
                        <a14:backgroundMark x1="59444" y1="25192" x2="60333" y2="26154"/>
                        <a14:backgroundMark x1="58778" y1="24615" x2="61222" y2="27500"/>
                        <a14:backgroundMark x1="58333" y1="24615" x2="58333" y2="24615"/>
                        <a14:backgroundMark x1="58333" y1="24615" x2="58333" y2="24615"/>
                        <a14:backgroundMark x1="58667" y1="24423" x2="58667" y2="24423"/>
                        <a14:backgroundMark x1="58556" y1="24423" x2="58556" y2="24423"/>
                        <a14:backgroundMark x1="61444" y1="27885" x2="61444" y2="27885"/>
                        <a14:backgroundMark x1="61444" y1="28077" x2="61444" y2="28077"/>
                        <a14:backgroundMark x1="61333" y1="27500" x2="62222" y2="29808"/>
                        <a14:backgroundMark x1="52778" y1="18654" x2="52778" y2="18654"/>
                        <a14:backgroundMark x1="53000" y1="18654" x2="52000" y2="19038"/>
                        <a14:backgroundMark x1="53333" y1="19038" x2="51556" y2="18269"/>
                        <a14:backgroundMark x1="45667" y1="17500" x2="42000" y2="19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01580"/>
            <a:ext cx="3039958" cy="17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9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20480" cy="1143000"/>
          </a:xfrm>
        </p:spPr>
        <p:txBody>
          <a:bodyPr>
            <a:normAutofit/>
          </a:bodyPr>
          <a:lstStyle/>
          <a:p>
            <a:r>
              <a:rPr lang="en-US" dirty="0" err="1"/>
              <a:t>Match.group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1CC970-A4C8-01AA-046B-B8383A58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39" y="1907704"/>
            <a:ext cx="6400639" cy="4713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7D51DC1-7E19-582D-5CE9-4A49AA835FDE}"/>
              </a:ext>
            </a:extLst>
          </p:cNvPr>
          <p:cNvSpPr txBox="1">
            <a:spLocks/>
          </p:cNvSpPr>
          <p:nvPr/>
        </p:nvSpPr>
        <p:spPr>
          <a:xfrm>
            <a:off x="23788" y="764704"/>
            <a:ext cx="78488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E619BA4B-96A6-9373-4C6E-D2DA17772485}"/>
              </a:ext>
            </a:extLst>
          </p:cNvPr>
          <p:cNvSpPr txBox="1">
            <a:spLocks/>
          </p:cNvSpPr>
          <p:nvPr/>
        </p:nvSpPr>
        <p:spPr>
          <a:xfrm>
            <a:off x="539552" y="1117314"/>
            <a:ext cx="8136904" cy="790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Используется для нахождения в регулярках необходимой группы например для вывода оттуда значений 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C2BD7CEF-3120-456A-1501-F2C128DCE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41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re.search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B2B429E-0C79-BBB4-71CE-2120ABB825AB}"/>
              </a:ext>
            </a:extLst>
          </p:cNvPr>
          <p:cNvSpPr txBox="1">
            <a:spLocks/>
          </p:cNvSpPr>
          <p:nvPr/>
        </p:nvSpPr>
        <p:spPr>
          <a:xfrm>
            <a:off x="539552" y="1117314"/>
            <a:ext cx="7704856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re.search</a:t>
            </a:r>
            <a:r>
              <a:rPr lang="en-US" dirty="0"/>
              <a:t>()</a:t>
            </a:r>
            <a:r>
              <a:rPr lang="ru-RU" dirty="0"/>
              <a:t> возвращает совпадающую часть строки и останавливается сразу же, как находит первое совпадение, если шаблон не найдет возвращается </a:t>
            </a:r>
            <a:r>
              <a:rPr lang="en-US" dirty="0"/>
              <a:t>None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C5AA20-C1B4-CB49-755C-8C6CF1ABE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2636912"/>
            <a:ext cx="8049748" cy="2876951"/>
          </a:xfrm>
          <a:prstGeom prst="rect">
            <a:avLst/>
          </a:prstGeom>
        </p:spPr>
      </p:pic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3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re.match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B2B429E-0C79-BBB4-71CE-2120ABB825AB}"/>
              </a:ext>
            </a:extLst>
          </p:cNvPr>
          <p:cNvSpPr txBox="1">
            <a:spLocks/>
          </p:cNvSpPr>
          <p:nvPr/>
        </p:nvSpPr>
        <p:spPr>
          <a:xfrm>
            <a:off x="539552" y="1117314"/>
            <a:ext cx="7704856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re.match</a:t>
            </a:r>
            <a:r>
              <a:rPr lang="en-US" dirty="0"/>
              <a:t>() </a:t>
            </a:r>
            <a:r>
              <a:rPr lang="ru-RU" dirty="0"/>
              <a:t> поиск происходит в начале строки , чаще всего используют для того чтобы что-либо проверить на соответствие </a:t>
            </a:r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21471-DA52-062A-87FE-D6F6B8DBA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881" y="4624186"/>
            <a:ext cx="5287615" cy="2124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12167D-CAC2-E264-518F-BD27D26E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31" y="2345945"/>
            <a:ext cx="4548828" cy="21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38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08520" y="-188996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re.sub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B2B429E-0C79-BBB4-71CE-2120ABB825AB}"/>
              </a:ext>
            </a:extLst>
          </p:cNvPr>
          <p:cNvSpPr txBox="1">
            <a:spLocks/>
          </p:cNvSpPr>
          <p:nvPr/>
        </p:nvSpPr>
        <p:spPr>
          <a:xfrm>
            <a:off x="35496" y="1023480"/>
            <a:ext cx="3600400" cy="36652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re.sub</a:t>
            </a:r>
            <a:r>
              <a:rPr lang="en-US" dirty="0"/>
              <a:t>() </a:t>
            </a:r>
            <a:r>
              <a:rPr lang="ru-RU" dirty="0"/>
              <a:t>в данном методе шаблон сопоставляется с заданной строкой и если подстрока найдена она заменяется на переданную нами другую строку</a:t>
            </a:r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648817-F273-24CF-BED1-5337DE654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764704"/>
            <a:ext cx="5387795" cy="39240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E1EF29-5517-3C93-E55B-09168603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876391"/>
            <a:ext cx="4800872" cy="18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9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re.sub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9427BB-1191-5AF9-7BED-6704BB85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43" y="1772816"/>
            <a:ext cx="8690513" cy="288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918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re.split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8F8DF882-2019-8B07-4DF9-55111754DF36}"/>
              </a:ext>
            </a:extLst>
          </p:cNvPr>
          <p:cNvSpPr txBox="1">
            <a:spLocks/>
          </p:cNvSpPr>
          <p:nvPr/>
        </p:nvSpPr>
        <p:spPr>
          <a:xfrm>
            <a:off x="539551" y="1340769"/>
            <a:ext cx="7964011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re.split</a:t>
            </a:r>
            <a:r>
              <a:rPr lang="en-US" dirty="0"/>
              <a:t>() </a:t>
            </a:r>
            <a:r>
              <a:rPr lang="ru-RU" dirty="0"/>
              <a:t>разделяет строку на части опираясь на символ-разделитель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F7B31A-CF62-E153-E770-8BB19DA18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8" y="2492896"/>
            <a:ext cx="796401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re.split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22BB78-27ED-3FAB-ECFA-DE23C685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1628800"/>
            <a:ext cx="8230749" cy="400105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135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re.findall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8F8DF882-2019-8B07-4DF9-55111754DF36}"/>
              </a:ext>
            </a:extLst>
          </p:cNvPr>
          <p:cNvSpPr txBox="1">
            <a:spLocks/>
          </p:cNvSpPr>
          <p:nvPr/>
        </p:nvSpPr>
        <p:spPr>
          <a:xfrm>
            <a:off x="539551" y="1340768"/>
            <a:ext cx="8208912" cy="3168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re.findall</a:t>
            </a:r>
            <a:r>
              <a:rPr lang="en-US" dirty="0"/>
              <a:t>()</a:t>
            </a:r>
            <a:r>
              <a:rPr lang="ru-RU" dirty="0"/>
              <a:t> возвращает все совпадения с шаблоном которые встречаются в строке. При этом строка проверяется от начала и до конца, совпадения возвращаются в том порядке в котором они идут в исходной строке. Возвращаемое значение может быть либо списком строк, совпавшим с шаблоном, либо пустым списком если совпадений не нашлось.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CEB6339-1740-CF8C-EA15-458F02AC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74" y="4581128"/>
            <a:ext cx="8125959" cy="1400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740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re.findall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D518D4-CBEF-C26C-BE4D-FBCE6492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68" y="1118975"/>
            <a:ext cx="7237447" cy="551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43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/>
          </a:bodyPr>
          <a:lstStyle/>
          <a:p>
            <a:r>
              <a:rPr lang="ru-RU" dirty="0"/>
              <a:t>Метод </a:t>
            </a:r>
            <a:r>
              <a:rPr lang="en-US" dirty="0" err="1"/>
              <a:t>re.findall</a:t>
            </a:r>
            <a:r>
              <a:rPr lang="en-US" dirty="0"/>
              <a:t>()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A6896F-3142-B7A0-3B63-B6A4E43A826B}"/>
              </a:ext>
            </a:extLst>
          </p:cNvPr>
          <p:cNvSpPr txBox="1">
            <a:spLocks/>
          </p:cNvSpPr>
          <p:nvPr/>
        </p:nvSpPr>
        <p:spPr>
          <a:xfrm>
            <a:off x="294651" y="3744721"/>
            <a:ext cx="8208912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166534-E95B-0713-A24C-ACD45FAF8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8" y="1889431"/>
            <a:ext cx="8192643" cy="319132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0372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134" y="-32990"/>
            <a:ext cx="2866628" cy="1143000"/>
          </a:xfrm>
        </p:spPr>
        <p:txBody>
          <a:bodyPr/>
          <a:lstStyle/>
          <a:p>
            <a:r>
              <a:rPr lang="ru-RU" dirty="0"/>
              <a:t>Якоря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Якоря используются когда регулярное выражение нужно в начале предложения, например если мы хотим найти слово «Привет» в начале предложения мы используем </a:t>
            </a:r>
            <a:r>
              <a:rPr lang="en-US" dirty="0"/>
              <a:t>^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ED648C-9B8E-C3D3-9166-71B9FB647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73646"/>
            <a:ext cx="3096344" cy="9240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E47460-9AE4-E2FE-5AAA-B56DF97A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0" y="3152660"/>
            <a:ext cx="4572944" cy="16598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5C4AA4-BCDF-4CB8-F975-7ECDB67B7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24" y="5007417"/>
            <a:ext cx="4496991" cy="15324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3A6219-8D74-FAC1-DD58-94BAC7015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53" y="4001116"/>
            <a:ext cx="3961228" cy="15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</a:t>
            </a:r>
            <a:r>
              <a:rPr lang="en-US" dirty="0" err="1"/>
              <a:t>re.finditer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248A44F7-5E0F-B699-C2FB-D5FE9A1627E0}"/>
              </a:ext>
            </a:extLst>
          </p:cNvPr>
          <p:cNvSpPr txBox="1">
            <a:spLocks/>
          </p:cNvSpPr>
          <p:nvPr/>
        </p:nvSpPr>
        <p:spPr>
          <a:xfrm>
            <a:off x="467544" y="894876"/>
            <a:ext cx="8496945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re.finditer</a:t>
            </a:r>
            <a:r>
              <a:rPr lang="en-US" dirty="0"/>
              <a:t>()</a:t>
            </a:r>
            <a:r>
              <a:rPr lang="ru-RU" dirty="0"/>
              <a:t> аналог </a:t>
            </a:r>
            <a:r>
              <a:rPr lang="en-US" dirty="0" err="1"/>
              <a:t>findall</a:t>
            </a:r>
            <a:r>
              <a:rPr lang="en-US" dirty="0"/>
              <a:t>()</a:t>
            </a:r>
            <a:r>
              <a:rPr lang="ru-RU" dirty="0"/>
              <a:t> но возвращает список объектов </a:t>
            </a:r>
            <a:r>
              <a:rPr lang="en-US" dirty="0"/>
              <a:t>match (</a:t>
            </a:r>
            <a:r>
              <a:rPr lang="ru-RU" dirty="0"/>
              <a:t>совпадений), а не строк, что позволяет нам работать с группами (</a:t>
            </a:r>
            <a:r>
              <a:rPr lang="en-US" dirty="0"/>
              <a:t>group)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4E303-BCF0-8896-6634-54239A602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4913294" cy="34702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47C58D2-F0E4-A977-8188-024DEB3FA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186381"/>
            <a:ext cx="5544616" cy="15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07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</a:t>
            </a:r>
            <a:r>
              <a:rPr lang="en-US" dirty="0" err="1"/>
              <a:t>re.finditer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DA67C3-9A98-605B-E032-9CB48E050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8" y="2285840"/>
            <a:ext cx="8164064" cy="2286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4407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</a:t>
            </a:r>
            <a:r>
              <a:rPr lang="en-US" dirty="0" err="1"/>
              <a:t>re.compile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2">
            <a:extLst>
              <a:ext uri="{FF2B5EF4-FFF2-40B4-BE49-F238E27FC236}">
                <a16:creationId xmlns:a16="http://schemas.microsoft.com/office/drawing/2014/main" id="{B19EC712-41B1-7BD2-AC08-C4AF94C49D51}"/>
              </a:ext>
            </a:extLst>
          </p:cNvPr>
          <p:cNvSpPr txBox="1">
            <a:spLocks/>
          </p:cNvSpPr>
          <p:nvPr/>
        </p:nvSpPr>
        <p:spPr>
          <a:xfrm>
            <a:off x="260648" y="955001"/>
            <a:ext cx="8775848" cy="19926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re.compile</a:t>
            </a:r>
            <a:r>
              <a:rPr lang="en-US" dirty="0"/>
              <a:t>() </a:t>
            </a:r>
            <a:r>
              <a:rPr lang="ru-RU" dirty="0"/>
              <a:t>регулярки вместо обычной строки компилируются в объект шаблона и могут использоваться в других методах. Мы можем </a:t>
            </a:r>
            <a:r>
              <a:rPr lang="ru-RU" dirty="0" err="1"/>
              <a:t>скомпилить</a:t>
            </a:r>
            <a:r>
              <a:rPr lang="ru-RU" dirty="0"/>
              <a:t> шаблон один раз и использовать его в коде множество раз.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D88BE1-1D6E-D07D-CF54-D086FA5B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" y="2947697"/>
            <a:ext cx="9036496" cy="12124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4279613-EE4E-AD5B-237B-2CC84208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92" y="4725144"/>
            <a:ext cx="8125959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21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392488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</a:t>
            </a:r>
            <a:r>
              <a:rPr lang="en-US" dirty="0" err="1"/>
              <a:t>re.compile</a:t>
            </a:r>
            <a:r>
              <a:rPr lang="en-US" dirty="0"/>
              <a:t>()</a:t>
            </a:r>
            <a:endParaRPr lang="ru-RU" dirty="0"/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99DFB-507C-6413-F42C-70A214C94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5" y="1138149"/>
            <a:ext cx="8230749" cy="5001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6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2088232" cy="1143000"/>
          </a:xfrm>
        </p:spPr>
        <p:txBody>
          <a:bodyPr>
            <a:normAutofit/>
          </a:bodyPr>
          <a:lstStyle/>
          <a:p>
            <a:r>
              <a:rPr lang="ru-RU" dirty="0"/>
              <a:t>Флаги</a:t>
            </a:r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619611B-AAC1-DC61-569A-FA7B446D32FD}"/>
              </a:ext>
            </a:extLst>
          </p:cNvPr>
          <p:cNvSpPr txBox="1">
            <a:spLocks/>
          </p:cNvSpPr>
          <p:nvPr/>
        </p:nvSpPr>
        <p:spPr>
          <a:xfrm>
            <a:off x="260648" y="955001"/>
            <a:ext cx="8631832" cy="12498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Флаги используются для того чтобы настроить регулярные выражения определенным образом, к примеру флаг «</a:t>
            </a:r>
            <a:r>
              <a:rPr lang="en-US" dirty="0"/>
              <a:t>I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отключает чувствительность к регистру символов.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AD4C51-9BAA-A874-43D0-244ACB4AD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26" y="1987516"/>
            <a:ext cx="7687748" cy="2448267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F8A0AD1-E581-DBC7-0875-BF4208495AD9}"/>
              </a:ext>
            </a:extLst>
          </p:cNvPr>
          <p:cNvSpPr txBox="1">
            <a:spLocks/>
          </p:cNvSpPr>
          <p:nvPr/>
        </p:nvSpPr>
        <p:spPr>
          <a:xfrm>
            <a:off x="611560" y="4509120"/>
            <a:ext cx="6475436" cy="10119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Флаги можно записать двумя способами, либо в начале </a:t>
            </a:r>
            <a:r>
              <a:rPr lang="en-US" dirty="0"/>
              <a:t>(?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ru-RU" dirty="0"/>
              <a:t>как пример, либо в конце через </a:t>
            </a:r>
            <a:r>
              <a:rPr lang="en-US" dirty="0"/>
              <a:t>re</a:t>
            </a:r>
            <a:r>
              <a:rPr lang="ru-RU" dirty="0"/>
              <a:t>.</a:t>
            </a:r>
            <a:r>
              <a:rPr lang="en-US" dirty="0"/>
              <a:t>I (</a:t>
            </a:r>
            <a:r>
              <a:rPr lang="en-US" dirty="0" err="1"/>
              <a:t>re.your_flag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622436-ADE3-3CDA-E36C-7AFEBF0ED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5229200"/>
            <a:ext cx="476315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05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2088232" cy="1143000"/>
          </a:xfrm>
        </p:spPr>
        <p:txBody>
          <a:bodyPr>
            <a:normAutofit/>
          </a:bodyPr>
          <a:lstStyle/>
          <a:p>
            <a:r>
              <a:rPr lang="ru-RU" dirty="0"/>
              <a:t>Флаги</a:t>
            </a:r>
          </a:p>
        </p:txBody>
      </p:sp>
      <p:pic>
        <p:nvPicPr>
          <p:cNvPr id="10" name="Picture 4" descr="Picture background">
            <a:extLst>
              <a:ext uri="{FF2B5EF4-FFF2-40B4-BE49-F238E27FC236}">
                <a16:creationId xmlns:a16="http://schemas.microsoft.com/office/drawing/2014/main" id="{40E33EE5-E1CC-C3BD-CFD5-C98504EA7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108885"/>
            <a:ext cx="1691680" cy="4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FEFF5F-BCC7-3959-D24C-7D001BA17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42" y="1557076"/>
            <a:ext cx="7097115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9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50A93AD-9A33-8410-6D40-ECE5099A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96533"/>
            <a:ext cx="5953844" cy="602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59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23518AC-B6D7-2F75-E7FA-A57CFF4DB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394" y="773758"/>
            <a:ext cx="7427168" cy="2901999"/>
          </a:xfrm>
        </p:spPr>
        <p:txBody>
          <a:bodyPr>
            <a:normAutofit/>
          </a:bodyPr>
          <a:lstStyle/>
          <a:p>
            <a:r>
              <a:rPr lang="ru-RU" dirty="0"/>
              <a:t>Полезные ссылки: </a:t>
            </a:r>
          </a:p>
          <a:p>
            <a:r>
              <a:rPr lang="ru-RU" dirty="0">
                <a:hlinkClick r:id="rId2"/>
              </a:rPr>
              <a:t>Статья на </a:t>
            </a:r>
            <a:r>
              <a:rPr lang="en-US" dirty="0" err="1">
                <a:hlinkClick r:id="rId2"/>
              </a:rPr>
              <a:t>habr</a:t>
            </a:r>
            <a:r>
              <a:rPr lang="ru-RU" dirty="0"/>
              <a:t> </a:t>
            </a:r>
          </a:p>
          <a:p>
            <a:r>
              <a:rPr lang="ru-RU" dirty="0">
                <a:hlinkClick r:id="rId3"/>
              </a:rPr>
              <a:t>Книга о регулярных выражениях</a:t>
            </a:r>
            <a:endParaRPr lang="ru-RU" dirty="0"/>
          </a:p>
          <a:p>
            <a:r>
              <a:rPr lang="en-US" dirty="0">
                <a:hlinkClick r:id="rId4"/>
              </a:rPr>
              <a:t>regex101.com</a:t>
            </a:r>
            <a:r>
              <a:rPr lang="ru-RU" dirty="0">
                <a:hlinkClick r:id="rId4"/>
              </a:rPr>
              <a:t> </a:t>
            </a:r>
            <a:r>
              <a:rPr lang="ru-RU" dirty="0"/>
              <a:t>(чтобы создавать регулярки)</a:t>
            </a:r>
          </a:p>
          <a:p>
            <a:r>
              <a:rPr lang="ru-RU" dirty="0">
                <a:hlinkClick r:id="rId5"/>
              </a:rPr>
              <a:t>Функции в </a:t>
            </a:r>
            <a:r>
              <a:rPr lang="en-US" dirty="0">
                <a:hlinkClick r:id="rId5"/>
              </a:rPr>
              <a:t>Python </a:t>
            </a:r>
            <a:r>
              <a:rPr lang="ru-RU" dirty="0">
                <a:hlinkClick r:id="rId5"/>
              </a:rPr>
              <a:t>с регулярками</a:t>
            </a: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2387A39A-444B-2B8E-A567-D3E135412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89" b="98889" l="889" r="97000">
                        <a14:foregroundMark x1="26444" y1="40667" x2="68778" y2="60333"/>
                        <a14:foregroundMark x1="78444" y1="72333" x2="44333" y2="34889"/>
                        <a14:foregroundMark x1="30556" y1="31778" x2="50667" y2="73778"/>
                        <a14:foregroundMark x1="50667" y1="73778" x2="82667" y2="62556"/>
                        <a14:foregroundMark x1="82667" y1="62556" x2="69000" y2="31667"/>
                        <a14:foregroundMark x1="69000" y1="31667" x2="51889" y2="27000"/>
                        <a14:foregroundMark x1="63667" y1="19000" x2="19556" y2="40444"/>
                        <a14:foregroundMark x1="19556" y1="40444" x2="19667" y2="67222"/>
                        <a14:foregroundMark x1="19667" y1="67222" x2="54556" y2="86333"/>
                        <a14:foregroundMark x1="54556" y1="86333" x2="83667" y2="47889"/>
                        <a14:foregroundMark x1="83667" y1="47889" x2="64000" y2="21111"/>
                        <a14:foregroundMark x1="45778" y1="5222" x2="52667" y2="3889"/>
                        <a14:foregroundMark x1="95667" y1="53444" x2="97000" y2="48667"/>
                        <a14:foregroundMark x1="56444" y1="92333" x2="43667" y2="89222"/>
                        <a14:foregroundMark x1="4778" y1="50333" x2="8222" y2="60333"/>
                        <a14:foregroundMark x1="39222" y1="50667" x2="54667" y2="50000"/>
                        <a14:foregroundMark x1="48889" y1="53778" x2="48889" y2="53778"/>
                        <a14:foregroundMark x1="67111" y1="46222" x2="72556" y2="30778"/>
                        <a14:foregroundMark x1="61556" y1="28000" x2="57111" y2="28333"/>
                        <a14:foregroundMark x1="51556" y1="32111" x2="71889" y2="62444"/>
                        <a14:foregroundMark x1="71222" y1="62444" x2="30222" y2="55889"/>
                        <a14:foregroundMark x1="30222" y1="55889" x2="30222" y2="55556"/>
                        <a14:foregroundMark x1="33667" y1="50000" x2="59111" y2="41444"/>
                        <a14:foregroundMark x1="50222" y1="48333" x2="37444" y2="71000"/>
                        <a14:foregroundMark x1="42667" y1="68222" x2="38556" y2="47556"/>
                        <a14:foregroundMark x1="31667" y1="56889" x2="37778" y2="73444"/>
                        <a14:foregroundMark x1="47444" y1="72333" x2="40556" y2="43444"/>
                        <a14:foregroundMark x1="50222" y1="44444" x2="61889" y2="77556"/>
                        <a14:foregroundMark x1="54000" y1="67222" x2="36778" y2="39333"/>
                        <a14:foregroundMark x1="36444" y1="29000" x2="58778" y2="70000"/>
                        <a14:foregroundMark x1="58778" y1="71667" x2="37778" y2="53778"/>
                        <a14:foregroundMark x1="34333" y1="66889" x2="42778" y2="95556"/>
                        <a14:foregroundMark x1="42778" y1="95556" x2="49222" y2="98889"/>
                        <a14:foregroundMark x1="889" y1="42333" x2="1889" y2="5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478"/>
            <a:ext cx="1282452" cy="12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06E10B04-8B3D-958D-044F-B44F99AA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654" b="96346" l="10000" r="90000">
                        <a14:foregroundMark x1="41000" y1="39423" x2="35667" y2="56346"/>
                        <a14:foregroundMark x1="60333" y1="10962" x2="62556" y2="8846"/>
                        <a14:foregroundMark x1="37667" y1="92885" x2="35222" y2="96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04" y="1484784"/>
            <a:ext cx="792088" cy="4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935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3614762" cy="1143000"/>
          </a:xfrm>
        </p:spPr>
        <p:txBody>
          <a:bodyPr>
            <a:normAutofit/>
          </a:bodyPr>
          <a:lstStyle/>
          <a:p>
            <a:r>
              <a:rPr lang="ru-RU" dirty="0"/>
              <a:t>Границы слов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182912"/>
            <a:ext cx="7128792" cy="1143000"/>
          </a:xfrm>
        </p:spPr>
        <p:txBody>
          <a:bodyPr>
            <a:normAutofit/>
          </a:bodyPr>
          <a:lstStyle/>
          <a:p>
            <a:r>
              <a:rPr lang="ru-RU" dirty="0"/>
              <a:t>Например нахождение всех слов которые заканчиваются на </a:t>
            </a:r>
            <a:r>
              <a:rPr lang="en-US" dirty="0" err="1"/>
              <a:t>Py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8AFAC3-BB13-3047-8D97-C1F2FEF6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6" y="1052736"/>
            <a:ext cx="5040560" cy="9680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2D3722-5465-9292-1EF1-C230946D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84984"/>
            <a:ext cx="4864183" cy="170355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676958-6453-193F-B28D-BDAC4957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5157192"/>
            <a:ext cx="4824536" cy="146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1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752528" cy="1143000"/>
          </a:xfrm>
        </p:spPr>
        <p:txBody>
          <a:bodyPr>
            <a:normAutofit/>
          </a:bodyPr>
          <a:lstStyle/>
          <a:p>
            <a:r>
              <a:rPr lang="ru-RU" dirty="0"/>
              <a:t>Условие «Или»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26739"/>
            <a:ext cx="7488832" cy="1678136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Вертикальная черта «</a:t>
            </a:r>
            <a:r>
              <a:rPr lang="en-US" dirty="0"/>
              <a:t>|</a:t>
            </a:r>
            <a:r>
              <a:rPr lang="ru-RU" dirty="0"/>
              <a:t>» отвечает за условие «или» означает, что у нас в строке на примере должны быть либо слово привет, либо слова пока, либо они одновременно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B20265-2F32-61DC-4B0F-9E66DC5D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24944"/>
            <a:ext cx="646837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1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5976664" cy="1143000"/>
          </a:xfrm>
        </p:spPr>
        <p:txBody>
          <a:bodyPr>
            <a:normAutofit/>
          </a:bodyPr>
          <a:lstStyle/>
          <a:p>
            <a:r>
              <a:rPr lang="ru-RU" dirty="0"/>
              <a:t>Скобочные выражения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3814068"/>
            <a:ext cx="7488832" cy="167813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Внутри </a:t>
            </a:r>
            <a:r>
              <a:rPr lang="en-US" dirty="0"/>
              <a:t>[]</a:t>
            </a:r>
            <a:r>
              <a:rPr lang="ru-RU" dirty="0"/>
              <a:t> скобок используется перечисление символов внутри  них. Для того чтобы не перечислять множество символов так же используют </a:t>
            </a:r>
            <a:r>
              <a:rPr lang="en-US" dirty="0"/>
              <a:t>range </a:t>
            </a:r>
            <a:r>
              <a:rPr lang="ru-RU" dirty="0"/>
              <a:t>или же отрезок, </a:t>
            </a:r>
            <a:r>
              <a:rPr lang="ru-RU" dirty="0" err="1"/>
              <a:t>т.е</a:t>
            </a:r>
            <a:r>
              <a:rPr lang="ru-RU" dirty="0"/>
              <a:t> </a:t>
            </a:r>
            <a:r>
              <a:rPr lang="en-US" dirty="0"/>
              <a:t>[0-9] = [0123456789]</a:t>
            </a:r>
            <a:r>
              <a:rPr lang="ru-RU" dirty="0"/>
              <a:t>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EF0399-9962-A450-015C-DD47ED1A1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481115" cy="86409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CFDC04-1D68-4D08-41DC-57DA250D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92849"/>
            <a:ext cx="4654409" cy="158641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06066E4-AD4B-6C21-53D4-04B2156F0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802902"/>
            <a:ext cx="3456384" cy="29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2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5976664" cy="1143000"/>
          </a:xfrm>
        </p:spPr>
        <p:txBody>
          <a:bodyPr>
            <a:normAutofit/>
          </a:bodyPr>
          <a:lstStyle/>
          <a:p>
            <a:r>
              <a:rPr lang="ru-RU" dirty="0"/>
              <a:t>Скобочные выражения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653136"/>
            <a:ext cx="7488832" cy="1678136"/>
          </a:xfrm>
        </p:spPr>
        <p:txBody>
          <a:bodyPr>
            <a:normAutofit/>
          </a:bodyPr>
          <a:lstStyle/>
          <a:p>
            <a:r>
              <a:rPr lang="ru-RU" dirty="0"/>
              <a:t>Так же существует отрицание выражений, для этого символ </a:t>
            </a:r>
            <a:r>
              <a:rPr lang="en-US" dirty="0"/>
              <a:t>^ </a:t>
            </a:r>
            <a:r>
              <a:rPr lang="ru-RU" dirty="0"/>
              <a:t>помещается в </a:t>
            </a:r>
            <a:r>
              <a:rPr lang="en-US" dirty="0"/>
              <a:t>range [^…]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DDF1D1D-05D2-D4B5-E5F8-39B7FF81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7" y="980728"/>
            <a:ext cx="4361006" cy="33123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4C572F-59CF-65FB-78C5-2BE16855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980728"/>
            <a:ext cx="3580669" cy="329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4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Классы символов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3744416" cy="4176464"/>
          </a:xfrm>
        </p:spPr>
        <p:txBody>
          <a:bodyPr>
            <a:normAutofit/>
          </a:bodyPr>
          <a:lstStyle/>
          <a:p>
            <a:r>
              <a:rPr lang="ru-RU" dirty="0"/>
              <a:t>Для выражений существуют разного рода специальные сокращения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A1C068-8485-6207-ECE3-B837897C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1244774"/>
            <a:ext cx="5096346" cy="39532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FBDD9B-4B68-FB3A-3731-FAFF933B9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10" y="4077072"/>
            <a:ext cx="3563888" cy="196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24025"/>
            <a:ext cx="4589219" cy="1143000"/>
          </a:xfrm>
        </p:spPr>
        <p:txBody>
          <a:bodyPr>
            <a:normAutofit/>
          </a:bodyPr>
          <a:lstStyle/>
          <a:p>
            <a:r>
              <a:rPr lang="ru-RU" dirty="0"/>
              <a:t>Квантификаторы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2491" y="1196752"/>
            <a:ext cx="8748464" cy="79208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Для нашей регулярки можно указать количество вхождений через  </a:t>
            </a:r>
            <a:r>
              <a:rPr lang="en-US" dirty="0"/>
              <a:t>{min}, {max} </a:t>
            </a:r>
            <a:r>
              <a:rPr lang="ru-RU" dirty="0"/>
              <a:t>в фигурных скобках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2E33E4-6657-338A-50D3-71ED25F21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08" y="2204864"/>
            <a:ext cx="3961477" cy="388046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A9D74E1F-2D96-B22E-D38E-C90A0B59116B}"/>
              </a:ext>
            </a:extLst>
          </p:cNvPr>
          <p:cNvSpPr txBox="1">
            <a:spLocks/>
          </p:cNvSpPr>
          <p:nvPr/>
        </p:nvSpPr>
        <p:spPr>
          <a:xfrm>
            <a:off x="4716016" y="2276872"/>
            <a:ext cx="3384376" cy="3168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Например в данном выражении у нас от 0 до 9 цифр, если написать </a:t>
            </a:r>
            <a:r>
              <a:rPr lang="en-US" dirty="0"/>
              <a:t>{3}</a:t>
            </a:r>
            <a:r>
              <a:rPr lang="ru-RU" dirty="0"/>
              <a:t> то регулярка будет искать 3 любых цифры подряд, в третьем же случае </a:t>
            </a:r>
            <a:r>
              <a:rPr lang="en-US" dirty="0"/>
              <a:t>{3, 5} </a:t>
            </a:r>
            <a:r>
              <a:rPr lang="ru-RU" dirty="0"/>
              <a:t>будет искать от трёх до пяти</a:t>
            </a:r>
          </a:p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1774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1107</Words>
  <Application>Microsoft Office PowerPoint</Application>
  <PresentationFormat>Экран (4:3)</PresentationFormat>
  <Paragraphs>92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Times New Roman</vt:lpstr>
      <vt:lpstr>Тема Office</vt:lpstr>
      <vt:lpstr>Регулярные выражения</vt:lpstr>
      <vt:lpstr>Определение</vt:lpstr>
      <vt:lpstr>Якоря</vt:lpstr>
      <vt:lpstr>Границы слов</vt:lpstr>
      <vt:lpstr>Условие «Или»</vt:lpstr>
      <vt:lpstr>Скобочные выражения</vt:lpstr>
      <vt:lpstr>Скобочные выражения</vt:lpstr>
      <vt:lpstr>Классы символов</vt:lpstr>
      <vt:lpstr>Квантификаторы</vt:lpstr>
      <vt:lpstr>Квантификаторы</vt:lpstr>
      <vt:lpstr>Экранирование</vt:lpstr>
      <vt:lpstr>Экранирование</vt:lpstr>
      <vt:lpstr>Группы</vt:lpstr>
      <vt:lpstr>Группы</vt:lpstr>
      <vt:lpstr>Жадный и ленивый поиск</vt:lpstr>
      <vt:lpstr>Опережающие и ретроспективные проверки</vt:lpstr>
      <vt:lpstr>Регулярки в Python</vt:lpstr>
      <vt:lpstr>Пример использования всех строк</vt:lpstr>
      <vt:lpstr>Кратко о функциях (Python)</vt:lpstr>
      <vt:lpstr>Match.group()</vt:lpstr>
      <vt:lpstr>Метод re.search()</vt:lpstr>
      <vt:lpstr>Метод re.match()</vt:lpstr>
      <vt:lpstr>Метод re.sub()</vt:lpstr>
      <vt:lpstr>Метод re.sub()</vt:lpstr>
      <vt:lpstr>Метод re.split()</vt:lpstr>
      <vt:lpstr>Метод re.split()</vt:lpstr>
      <vt:lpstr>Метод re.findall()</vt:lpstr>
      <vt:lpstr>Метод re.findall()</vt:lpstr>
      <vt:lpstr>Метод re.findall()</vt:lpstr>
      <vt:lpstr>Метод re.finditer()</vt:lpstr>
      <vt:lpstr>Метод re.finditer()</vt:lpstr>
      <vt:lpstr>Метод re.compile()</vt:lpstr>
      <vt:lpstr>Метод re.compile()</vt:lpstr>
      <vt:lpstr>Флаги</vt:lpstr>
      <vt:lpstr>Флаги</vt:lpstr>
      <vt:lpstr>Определение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Илья</dc:creator>
  <cp:lastModifiedBy>Оноприйчук Дмитрий Александрович</cp:lastModifiedBy>
  <cp:revision>109</cp:revision>
  <dcterms:created xsi:type="dcterms:W3CDTF">2020-09-07T15:45:24Z</dcterms:created>
  <dcterms:modified xsi:type="dcterms:W3CDTF">2024-10-19T04:14:30Z</dcterms:modified>
</cp:coreProperties>
</file>